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73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8" autoAdjust="0"/>
    <p:restoredTop sz="94660"/>
  </p:normalViewPr>
  <p:slideViewPr>
    <p:cSldViewPr>
      <p:cViewPr varScale="1">
        <p:scale>
          <a:sx n="50" d="100"/>
          <a:sy n="50" d="100"/>
        </p:scale>
        <p:origin x="-12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029F7-7A23-47EB-8FE4-A4C8FAB91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708FA-8FD4-4D3B-88EE-B7A982412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D8BD5-E54D-4B4E-A512-2FB76C075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D015A-F2A3-45FA-BD09-E92101D75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C87D0-E4E9-4107-B0D6-16345FB20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C5E3F-D043-4BC7-A02B-929496810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723D-0432-422A-9A76-7481F8DD7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B76D3-8175-4FAC-9DCF-592D9B137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3044A-AE5F-4A8A-B310-EF57B54BF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D0A31-9896-4C6F-87B3-5664BFB46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75893-5A0A-4632-B495-99522DEED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698C212B-6F8E-436D-BC8B-65B908E89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12.xml"/><Relationship Id="rId7" Type="http://schemas.openxmlformats.org/officeDocument/2006/relationships/image" Target="../media/image6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3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6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8.xml"/><Relationship Id="rId7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5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ru-RU" smtClean="0"/>
              <a:t>Оформление сборочного чертежа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27125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ru-RU" smtClean="0"/>
              <a:t>Урок черчения в 9 классе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19250" y="333375"/>
            <a:ext cx="568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МОУ Шегарская СОШ №1</a:t>
            </a: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692275" y="5373688"/>
            <a:ext cx="60483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/>
              <a:t>Денисенко Ольга Борисовна,</a:t>
            </a:r>
          </a:p>
          <a:p>
            <a:pPr algn="r">
              <a:spcBef>
                <a:spcPct val="50000"/>
              </a:spcBef>
            </a:pPr>
            <a:r>
              <a:rPr lang="ru-RU" sz="1400"/>
              <a:t>учитель черчения,</a:t>
            </a:r>
          </a:p>
          <a:p>
            <a:pPr algn="r">
              <a:spcBef>
                <a:spcPct val="50000"/>
              </a:spcBef>
            </a:pPr>
            <a:r>
              <a:rPr lang="ru-RU" sz="1400"/>
              <a:t>первая квалификационная категория</a:t>
            </a:r>
          </a:p>
        </p:txBody>
      </p:sp>
      <p:sp>
        <p:nvSpPr>
          <p:cNvPr id="8" name="Скругленный прямоугольник 7">
            <a:hlinkClick r:id="rId2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anchor="ctr"/>
          <a:lstStyle/>
          <a:p>
            <a:pPr algn="ctr">
              <a:defRPr/>
            </a:pPr>
            <a:r>
              <a:rPr lang="en-US" sz="2000" u="sng">
                <a:solidFill>
                  <a:srgbClr val="3333CC"/>
                </a:solidFill>
              </a:rPr>
              <a:t>900igr.net</a:t>
            </a:r>
            <a:endParaRPr lang="ru-RU" sz="2000" u="sng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74638"/>
            <a:ext cx="6911975" cy="1143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ru-RU" smtClean="0"/>
              <a:t>Графическая работа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4319588" cy="4525963"/>
          </a:xfrm>
        </p:spPr>
        <p:txBody>
          <a:bodyPr/>
          <a:lstStyle/>
          <a:p>
            <a:pPr eaLnBrk="1" hangingPunct="1"/>
            <a:r>
              <a:rPr lang="ru-RU" sz="2800" smtClean="0"/>
              <a:t>Начертите болтовое соединение</a:t>
            </a:r>
          </a:p>
          <a:p>
            <a:pPr eaLnBrk="1" hangingPunct="1"/>
            <a:r>
              <a:rPr lang="ru-RU" sz="2800" smtClean="0"/>
              <a:t>Определите количество деталей </a:t>
            </a:r>
          </a:p>
          <a:p>
            <a:pPr eaLnBrk="1" hangingPunct="1"/>
            <a:r>
              <a:rPr lang="ru-RU" sz="2800" smtClean="0"/>
              <a:t>Установите </a:t>
            </a:r>
            <a:r>
              <a:rPr lang="ru-RU" sz="2800" smtClean="0">
                <a:hlinkClick r:id="rId2" action="ppaction://hlinksldjump"/>
              </a:rPr>
              <a:t>номера позиций</a:t>
            </a:r>
            <a:endParaRPr lang="ru-RU" sz="2800" smtClean="0"/>
          </a:p>
          <a:p>
            <a:pPr eaLnBrk="1" hangingPunct="1"/>
            <a:r>
              <a:rPr lang="ru-RU" sz="2800" smtClean="0"/>
              <a:t>Заполните </a:t>
            </a:r>
            <a:r>
              <a:rPr lang="ru-RU" sz="2800" smtClean="0">
                <a:hlinkClick r:id="rId3" action="ppaction://hlinksldjump"/>
              </a:rPr>
              <a:t>спецификацию</a:t>
            </a:r>
            <a:endParaRPr lang="ru-RU" sz="2800" smtClean="0"/>
          </a:p>
        </p:txBody>
      </p:sp>
      <p:sp>
        <p:nvSpPr>
          <p:cNvPr id="11268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21388"/>
            <a:ext cx="2089150" cy="3603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5292725" y="1557338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Болтовое соединение</a:t>
            </a:r>
          </a:p>
        </p:txBody>
      </p:sp>
      <p:sp>
        <p:nvSpPr>
          <p:cNvPr id="11271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21388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  <p:pic>
        <p:nvPicPr>
          <p:cNvPr id="11272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2060575"/>
            <a:ext cx="34671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AutoShape 13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2500" y="6021388"/>
            <a:ext cx="2447925" cy="3603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63713" y="476250"/>
            <a:ext cx="532923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6985000" cy="1143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ru-RU" smtClean="0"/>
              <a:t>Номера позиций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Порядковые номера, которые присваиваются изображениям деталей на сборочном чертеже.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3357563"/>
            <a:ext cx="3024187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378200"/>
            <a:ext cx="35274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195513" y="476250"/>
            <a:ext cx="4608512" cy="865188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6840537" cy="1008062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ru-RU" smtClean="0"/>
              <a:t>Спецификация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Это текстовый документ, определяющий состав сборочной единицы, комплекта или комплекса</a:t>
            </a: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852738"/>
            <a:ext cx="4752975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067175" y="1052513"/>
            <a:ext cx="388778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</a:rPr>
              <a:t>Прочитать сборочный чертеж крана высокого давления, состоящего из деталей: </a:t>
            </a:r>
          </a:p>
          <a:p>
            <a:r>
              <a:rPr lang="ru-RU" sz="2400">
                <a:latin typeface="Times New Roman" pitchFamily="18" charset="0"/>
              </a:rPr>
              <a:t>корпус ( )</a:t>
            </a:r>
          </a:p>
          <a:p>
            <a:r>
              <a:rPr lang="ru-RU" sz="2400">
                <a:latin typeface="Times New Roman" pitchFamily="18" charset="0"/>
              </a:rPr>
              <a:t>стержень </a:t>
            </a:r>
            <a:r>
              <a:rPr lang="ru-RU" sz="2400"/>
              <a:t>( )</a:t>
            </a:r>
            <a:r>
              <a:rPr lang="ru-RU" sz="2400">
                <a:latin typeface="Times New Roman" pitchFamily="18" charset="0"/>
              </a:rPr>
              <a:t> </a:t>
            </a:r>
          </a:p>
          <a:p>
            <a:r>
              <a:rPr lang="ru-RU" sz="2400">
                <a:latin typeface="Times New Roman" pitchFamily="18" charset="0"/>
              </a:rPr>
              <a:t>крышка </a:t>
            </a:r>
            <a:r>
              <a:rPr lang="ru-RU" sz="2400"/>
              <a:t>( )</a:t>
            </a:r>
            <a:endParaRPr lang="ru-RU" sz="2400">
              <a:latin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</a:rPr>
              <a:t>уплотнение сальниковое </a:t>
            </a:r>
            <a:r>
              <a:rPr lang="ru-RU" sz="2400"/>
              <a:t>( )</a:t>
            </a:r>
            <a:r>
              <a:rPr lang="ru-RU" sz="2400">
                <a:latin typeface="Times New Roman" pitchFamily="18" charset="0"/>
              </a:rPr>
              <a:t> </a:t>
            </a:r>
          </a:p>
          <a:p>
            <a:r>
              <a:rPr lang="ru-RU" sz="2400">
                <a:latin typeface="Times New Roman" pitchFamily="18" charset="0"/>
              </a:rPr>
              <a:t>втулка </a:t>
            </a:r>
            <a:r>
              <a:rPr lang="ru-RU" sz="2400"/>
              <a:t>( )</a:t>
            </a:r>
            <a:endParaRPr lang="ru-RU" sz="2400">
              <a:latin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</a:rPr>
              <a:t>рукоятка </a:t>
            </a:r>
            <a:r>
              <a:rPr lang="ru-RU" sz="2400"/>
              <a:t>( )</a:t>
            </a:r>
            <a:r>
              <a:rPr lang="ru-RU" sz="2000">
                <a:latin typeface="Times New Roman" pitchFamily="18" charset="0"/>
              </a:rPr>
              <a:t> </a:t>
            </a:r>
          </a:p>
          <a:p>
            <a:r>
              <a:rPr lang="ru-RU" sz="2400">
                <a:latin typeface="Times New Roman" pitchFamily="18" charset="0"/>
              </a:rPr>
              <a:t>гайка </a:t>
            </a:r>
            <a:r>
              <a:rPr lang="ru-RU" sz="2400"/>
              <a:t>( )</a:t>
            </a:r>
            <a:endParaRPr lang="ru-RU" sz="2400">
              <a:latin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</a:rPr>
              <a:t>гайка накидная </a:t>
            </a:r>
            <a:r>
              <a:rPr lang="ru-RU" sz="2400"/>
              <a:t>( )</a:t>
            </a:r>
            <a:endParaRPr lang="ru-RU" sz="2400">
              <a:latin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</a:rPr>
              <a:t>гайка накидная </a:t>
            </a:r>
            <a:r>
              <a:rPr lang="ru-RU" sz="2400"/>
              <a:t>( )</a:t>
            </a:r>
            <a:r>
              <a:rPr lang="ru-RU"/>
              <a:t> </a:t>
            </a:r>
          </a:p>
          <a:p>
            <a:r>
              <a:rPr lang="ru-RU" sz="2400">
                <a:latin typeface="Times New Roman" pitchFamily="18" charset="0"/>
              </a:rPr>
              <a:t>золотник </a:t>
            </a:r>
            <a:r>
              <a:rPr lang="ru-RU" sz="2400"/>
              <a:t>( )</a:t>
            </a:r>
          </a:p>
        </p:txBody>
      </p:sp>
      <p:pic>
        <p:nvPicPr>
          <p:cNvPr id="14339" name="Picture 3" descr="K_tet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196975"/>
            <a:ext cx="255746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187450" y="333375"/>
            <a:ext cx="6769100" cy="7620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/>
              <a:t>Для умников и умниц</a:t>
            </a:r>
          </a:p>
        </p:txBody>
      </p:sp>
      <p:sp>
        <p:nvSpPr>
          <p:cNvPr id="1434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Проверь себя</a:t>
            </a:r>
          </a:p>
        </p:txBody>
      </p:sp>
      <p:sp>
        <p:nvSpPr>
          <p:cNvPr id="15371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32588" y="6021388"/>
            <a:ext cx="1655762" cy="3603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153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427538" y="1430338"/>
            <a:ext cx="40322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>
                <a:latin typeface="Times New Roman" pitchFamily="18" charset="0"/>
              </a:rPr>
              <a:t> </a:t>
            </a:r>
          </a:p>
          <a:p>
            <a:r>
              <a:rPr lang="ru-RU" sz="2400">
                <a:latin typeface="Times New Roman" pitchFamily="18" charset="0"/>
              </a:rPr>
              <a:t>корпус (1)</a:t>
            </a:r>
          </a:p>
          <a:p>
            <a:r>
              <a:rPr lang="ru-RU" sz="2400">
                <a:latin typeface="Times New Roman" pitchFamily="18" charset="0"/>
              </a:rPr>
              <a:t>стержень (2)</a:t>
            </a:r>
          </a:p>
          <a:p>
            <a:r>
              <a:rPr lang="ru-RU" sz="2400">
                <a:latin typeface="Times New Roman" pitchFamily="18" charset="0"/>
              </a:rPr>
              <a:t>крышка (3)</a:t>
            </a:r>
          </a:p>
          <a:p>
            <a:r>
              <a:rPr lang="ru-RU" sz="2400">
                <a:latin typeface="Times New Roman" pitchFamily="18" charset="0"/>
              </a:rPr>
              <a:t>уплотнение сальниковое (4) </a:t>
            </a:r>
          </a:p>
          <a:p>
            <a:r>
              <a:rPr lang="ru-RU" sz="2400">
                <a:latin typeface="Times New Roman" pitchFamily="18" charset="0"/>
              </a:rPr>
              <a:t>втулка (5)</a:t>
            </a:r>
          </a:p>
          <a:p>
            <a:r>
              <a:rPr lang="ru-RU" sz="2400">
                <a:latin typeface="Times New Roman" pitchFamily="18" charset="0"/>
              </a:rPr>
              <a:t>рукоятка (6)</a:t>
            </a:r>
          </a:p>
          <a:p>
            <a:r>
              <a:rPr lang="ru-RU" sz="2400">
                <a:latin typeface="Times New Roman" pitchFamily="18" charset="0"/>
              </a:rPr>
              <a:t>гайка (7)</a:t>
            </a:r>
          </a:p>
          <a:p>
            <a:r>
              <a:rPr lang="ru-RU" sz="2400">
                <a:latin typeface="Times New Roman" pitchFamily="18" charset="0"/>
              </a:rPr>
              <a:t>гайка накидная (8)</a:t>
            </a:r>
          </a:p>
          <a:p>
            <a:r>
              <a:rPr lang="ru-RU" sz="2400">
                <a:latin typeface="Times New Roman" pitchFamily="18" charset="0"/>
              </a:rPr>
              <a:t>гайка накидная (9)</a:t>
            </a:r>
          </a:p>
          <a:p>
            <a:r>
              <a:rPr lang="ru-RU" sz="2400">
                <a:latin typeface="Times New Roman" pitchFamily="18" charset="0"/>
              </a:rPr>
              <a:t>золотник (10)</a:t>
            </a:r>
            <a:br>
              <a:rPr lang="ru-RU" sz="2400">
                <a:latin typeface="Times New Roman" pitchFamily="18" charset="0"/>
              </a:rPr>
            </a:br>
            <a:endParaRPr lang="ru-RU" sz="2400">
              <a:latin typeface="Times New Roman" pitchFamily="18" charset="0"/>
            </a:endParaRPr>
          </a:p>
        </p:txBody>
      </p:sp>
      <p:pic>
        <p:nvPicPr>
          <p:cNvPr id="15363" name="Picture 4" descr="K_tet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196975"/>
            <a:ext cx="255746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692275" y="404813"/>
            <a:ext cx="5184775" cy="76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/>
              <a:t>Проверь себя</a:t>
            </a:r>
          </a:p>
        </p:txBody>
      </p:sp>
      <p:sp>
        <p:nvSpPr>
          <p:cNvPr id="15365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4572000" y="6092825"/>
            <a:ext cx="4318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4284663" y="6524625"/>
            <a:ext cx="12239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Нажми вопрос</a:t>
            </a:r>
          </a:p>
        </p:txBody>
      </p:sp>
      <p:sp>
        <p:nvSpPr>
          <p:cNvPr id="15368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4888" y="6021388"/>
            <a:ext cx="2447925" cy="431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39552">
            <a:off x="468313" y="1557338"/>
            <a:ext cx="41529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508625" y="2924175"/>
            <a:ext cx="2808288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</a:t>
            </a:r>
          </a:p>
          <a:p>
            <a:pPr>
              <a:spcBef>
                <a:spcPct val="50000"/>
              </a:spcBef>
            </a:pPr>
            <a:r>
              <a:rPr lang="ru-RU"/>
              <a:t>2.</a:t>
            </a:r>
          </a:p>
          <a:p>
            <a:pPr>
              <a:spcBef>
                <a:spcPct val="50000"/>
              </a:spcBef>
            </a:pPr>
            <a:r>
              <a:rPr lang="ru-RU"/>
              <a:t>3.</a:t>
            </a:r>
          </a:p>
          <a:p>
            <a:pPr>
              <a:spcBef>
                <a:spcPct val="50000"/>
              </a:spcBef>
            </a:pPr>
            <a:r>
              <a:rPr lang="ru-RU"/>
              <a:t>4.</a:t>
            </a:r>
          </a:p>
          <a:p>
            <a:pPr>
              <a:spcBef>
                <a:spcPct val="50000"/>
              </a:spcBef>
            </a:pPr>
            <a:r>
              <a:rPr lang="ru-RU"/>
              <a:t>5.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003800" y="1484313"/>
            <a:ext cx="3384550" cy="915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Запишите в тетрадь названия  деталей, входящих в сборочную единицу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187450" y="260350"/>
            <a:ext cx="6697663" cy="7620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/>
              <a:t>Домашнее задание</a:t>
            </a:r>
          </a:p>
        </p:txBody>
      </p:sp>
      <p:sp>
        <p:nvSpPr>
          <p:cNvPr id="1639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5940425" y="2924175"/>
            <a:ext cx="194468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5940425" y="3284538"/>
            <a:ext cx="19446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Rectangle 12"/>
          <p:cNvSpPr>
            <a:spLocks noChangeArrowheads="1"/>
          </p:cNvSpPr>
          <p:nvPr/>
        </p:nvSpPr>
        <p:spPr bwMode="auto">
          <a:xfrm>
            <a:off x="5940425" y="3716338"/>
            <a:ext cx="194468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5940425" y="4149725"/>
            <a:ext cx="194468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5" name="Rectangle 14"/>
          <p:cNvSpPr>
            <a:spLocks noChangeArrowheads="1"/>
          </p:cNvSpPr>
          <p:nvPr/>
        </p:nvSpPr>
        <p:spPr bwMode="auto">
          <a:xfrm>
            <a:off x="5940425" y="4581525"/>
            <a:ext cx="194468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6" name="Text Box 15"/>
          <p:cNvSpPr txBox="1">
            <a:spLocks noChangeArrowheads="1"/>
          </p:cNvSpPr>
          <p:nvPr/>
        </p:nvSpPr>
        <p:spPr bwMode="auto">
          <a:xfrm>
            <a:off x="5940425" y="29241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97" name="Rectangle 18"/>
          <p:cNvSpPr>
            <a:spLocks noChangeArrowheads="1"/>
          </p:cNvSpPr>
          <p:nvPr/>
        </p:nvSpPr>
        <p:spPr bwMode="auto">
          <a:xfrm>
            <a:off x="4932363" y="5157788"/>
            <a:ext cx="36718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Начертите шпоночное соединение</a:t>
            </a:r>
          </a:p>
        </p:txBody>
      </p:sp>
      <p:sp>
        <p:nvSpPr>
          <p:cNvPr id="16398" name="AutoShape 2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0113" y="6092825"/>
            <a:ext cx="1584325" cy="4318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Для умников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1763713" y="1341438"/>
            <a:ext cx="5905500" cy="4248150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627313" y="2492375"/>
            <a:ext cx="4105275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/>
              <a:t>Урок окончен!</a:t>
            </a:r>
          </a:p>
          <a:p>
            <a:pPr algn="ctr">
              <a:spcBef>
                <a:spcPct val="50000"/>
              </a:spcBef>
            </a:pPr>
            <a:r>
              <a:rPr lang="ru-RU" sz="4400"/>
              <a:t>До свидания!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5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388350" y="260350"/>
            <a:ext cx="504825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4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2484438" y="476250"/>
            <a:ext cx="41751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Содержание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307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1916113"/>
            <a:ext cx="4103687" cy="433387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Данные на сборочном чертеже</a:t>
            </a:r>
          </a:p>
        </p:txBody>
      </p:sp>
      <p:sp>
        <p:nvSpPr>
          <p:cNvPr id="307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87900" y="1916113"/>
            <a:ext cx="4103688" cy="433387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Спецификация</a:t>
            </a:r>
          </a:p>
        </p:txBody>
      </p:sp>
      <p:sp>
        <p:nvSpPr>
          <p:cNvPr id="307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87900" y="3213100"/>
            <a:ext cx="4103688" cy="433388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Графическая работа</a:t>
            </a:r>
          </a:p>
        </p:txBody>
      </p:sp>
      <p:sp>
        <p:nvSpPr>
          <p:cNvPr id="3080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4437063"/>
            <a:ext cx="4103687" cy="433387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Номера позиций</a:t>
            </a:r>
          </a:p>
        </p:txBody>
      </p:sp>
      <p:sp>
        <p:nvSpPr>
          <p:cNvPr id="3081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  <p:sp>
        <p:nvSpPr>
          <p:cNvPr id="3082" name="AutoShape 15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59338" y="4437063"/>
            <a:ext cx="4103687" cy="433387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Для умников и умниц</a:t>
            </a:r>
          </a:p>
        </p:txBody>
      </p:sp>
      <p:sp>
        <p:nvSpPr>
          <p:cNvPr id="3083" name="AutoShape 1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3213100"/>
            <a:ext cx="4103687" cy="433388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Классификация соединений</a:t>
            </a:r>
          </a:p>
        </p:txBody>
      </p:sp>
      <p:sp>
        <p:nvSpPr>
          <p:cNvPr id="3084" name="AutoShape 1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00338" y="5373688"/>
            <a:ext cx="4103687" cy="433387"/>
          </a:xfrm>
          <a:prstGeom prst="actionButtonBlank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908175" y="260350"/>
            <a:ext cx="5688013" cy="94615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/>
              <a:t>Данные на сборочном чертёже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27088" y="1557338"/>
            <a:ext cx="2881312" cy="1190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Изображения сборочной единицы (необходимые виды, разрез и сечения); размеры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27088" y="3284538"/>
            <a:ext cx="3024187" cy="14652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Указания о характере сопряжения и способе соединения неразъёмных соединений (сварных, паяных и др.)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867400" y="1700213"/>
            <a:ext cx="2592388" cy="915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Номера позиций составных частей изделия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867400" y="3068638"/>
            <a:ext cx="2592388" cy="915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Основные характеристики изделия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940425" y="4221163"/>
            <a:ext cx="2519363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Габаритные размеры изделия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484438" y="5084763"/>
            <a:ext cx="3816350" cy="1190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Установочные и присоединительные размеры, а также необходимые справочные размеры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2843213" y="1196975"/>
            <a:ext cx="7207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3492500" y="1196975"/>
            <a:ext cx="574675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364163" y="1196975"/>
            <a:ext cx="7921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5003800" y="1196975"/>
            <a:ext cx="1081088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4643438" y="1196975"/>
            <a:ext cx="1368425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4356100" y="1196975"/>
            <a:ext cx="0" cy="388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1" name="AutoShap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2" name="AutoShape 1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388350" y="260350"/>
            <a:ext cx="504825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4113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  <p:sp>
        <p:nvSpPr>
          <p:cNvPr id="4114" name="Rectangle 19"/>
          <p:cNvSpPr>
            <a:spLocks noChangeArrowheads="1"/>
          </p:cNvSpPr>
          <p:nvPr/>
        </p:nvSpPr>
        <p:spPr bwMode="auto">
          <a:xfrm>
            <a:off x="7524750" y="5373688"/>
            <a:ext cx="4318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7164388" y="5084763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Нажми вопрос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187450" y="358775"/>
            <a:ext cx="6985000" cy="94615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b="1"/>
          </a:p>
          <a:p>
            <a:pPr algn="ctr"/>
            <a:r>
              <a:rPr lang="ru-RU" sz="2000" b="1"/>
              <a:t>Классификация типовых сборочных соединений</a:t>
            </a:r>
          </a:p>
          <a:p>
            <a:pPr algn="ctr"/>
            <a:endParaRPr lang="ru-RU" b="1"/>
          </a:p>
        </p:txBody>
      </p:sp>
      <p:graphicFrame>
        <p:nvGraphicFramePr>
          <p:cNvPr id="8195" name="Group 3"/>
          <p:cNvGraphicFramePr>
            <a:graphicFrameLocks noGrp="1"/>
          </p:cNvGraphicFramePr>
          <p:nvPr/>
        </p:nvGraphicFramePr>
        <p:xfrm>
          <a:off x="1095375" y="1268413"/>
          <a:ext cx="6500813" cy="576263"/>
        </p:xfrm>
        <a:graphic>
          <a:graphicData uri="http://schemas.openxmlformats.org/drawingml/2006/table">
            <a:tbl>
              <a:tblPr/>
              <a:tblGrid>
                <a:gridCol w="3375025"/>
                <a:gridCol w="1060450"/>
                <a:gridCol w="2065338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Разъемные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Неразъемные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03" name="Group 11"/>
          <p:cNvGraphicFramePr>
            <a:graphicFrameLocks noGrp="1"/>
          </p:cNvGraphicFramePr>
          <p:nvPr/>
        </p:nvGraphicFramePr>
        <p:xfrm>
          <a:off x="395288" y="1700213"/>
          <a:ext cx="4464050" cy="518160"/>
        </p:xfrm>
        <a:graphic>
          <a:graphicData uri="http://schemas.openxmlformats.org/drawingml/2006/table">
            <a:tbl>
              <a:tblPr/>
              <a:tblGrid>
                <a:gridCol w="1300162"/>
                <a:gridCol w="209550"/>
                <a:gridCol w="2954338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Резьбовые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Нерезьбовые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11" name="Group 19"/>
          <p:cNvGraphicFramePr>
            <a:graphicFrameLocks noGrp="1"/>
          </p:cNvGraphicFramePr>
          <p:nvPr/>
        </p:nvGraphicFramePr>
        <p:xfrm>
          <a:off x="1908175" y="2205038"/>
          <a:ext cx="1439863" cy="1767840"/>
        </p:xfrm>
        <a:graphic>
          <a:graphicData uri="http://schemas.openxmlformats.org/drawingml/2006/table">
            <a:tbl>
              <a:tblPr/>
              <a:tblGrid>
                <a:gridCol w="1439863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Болтовое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 или более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Стандартные детали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болт, гайка, шайба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18" name="Group 26"/>
          <p:cNvGraphicFramePr>
            <a:graphicFrameLocks noGrp="1"/>
          </p:cNvGraphicFramePr>
          <p:nvPr/>
        </p:nvGraphicFramePr>
        <p:xfrm>
          <a:off x="250825" y="4149725"/>
          <a:ext cx="1512888" cy="1835468"/>
        </p:xfrm>
        <a:graphic>
          <a:graphicData uri="http://schemas.openxmlformats.org/drawingml/2006/table">
            <a:tbl>
              <a:tblPr/>
              <a:tblGrid>
                <a:gridCol w="1512888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Шпилечное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 или более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Стандартные детали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шпилька, гайка, шайба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25" name="Group 33"/>
          <p:cNvGraphicFramePr>
            <a:graphicFrameLocks noGrp="1"/>
          </p:cNvGraphicFramePr>
          <p:nvPr/>
        </p:nvGraphicFramePr>
        <p:xfrm>
          <a:off x="3851275" y="2276475"/>
          <a:ext cx="1225550" cy="1569720"/>
        </p:xfrm>
        <a:graphic>
          <a:graphicData uri="http://schemas.openxmlformats.org/drawingml/2006/table">
            <a:tbl>
              <a:tblPr/>
              <a:tblGrid>
                <a:gridCol w="1225550"/>
              </a:tblGrid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Шпоночное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вал, втулка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Стандартная деталь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шпонка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2" name="Group 40"/>
          <p:cNvGraphicFramePr>
            <a:graphicFrameLocks noGrp="1"/>
          </p:cNvGraphicFramePr>
          <p:nvPr/>
        </p:nvGraphicFramePr>
        <p:xfrm>
          <a:off x="1979613" y="4149725"/>
          <a:ext cx="1439862" cy="1965960"/>
        </p:xfrm>
        <a:graphic>
          <a:graphicData uri="http://schemas.openxmlformats.org/drawingml/2006/table">
            <a:tbl>
              <a:tblPr/>
              <a:tblGrid>
                <a:gridCol w="1439862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Винтовое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 или более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Стандартные детали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Винт (или винт, гайка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,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шайба)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9" name="Group 47"/>
          <p:cNvGraphicFramePr>
            <a:graphicFrameLocks noGrp="1"/>
          </p:cNvGraphicFramePr>
          <p:nvPr/>
        </p:nvGraphicFramePr>
        <p:xfrm>
          <a:off x="3635375" y="4149725"/>
          <a:ext cx="1441450" cy="1833563"/>
        </p:xfrm>
        <a:graphic>
          <a:graphicData uri="http://schemas.openxmlformats.org/drawingml/2006/table">
            <a:tbl>
              <a:tblPr/>
              <a:tblGrid>
                <a:gridCol w="14414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Штифтовое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вал, втулка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Стандартная деталь: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штифт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46" name="Group 54"/>
          <p:cNvGraphicFramePr>
            <a:graphicFrameLocks noGrp="1"/>
          </p:cNvGraphicFramePr>
          <p:nvPr/>
        </p:nvGraphicFramePr>
        <p:xfrm>
          <a:off x="7308850" y="2133600"/>
          <a:ext cx="1295400" cy="159131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Заклепочное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 (или более)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Стандартная деталь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заклепка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53" name="Group 61"/>
          <p:cNvGraphicFramePr>
            <a:graphicFrameLocks noGrp="1"/>
          </p:cNvGraphicFramePr>
          <p:nvPr/>
        </p:nvGraphicFramePr>
        <p:xfrm>
          <a:off x="7164388" y="4149725"/>
          <a:ext cx="1295400" cy="172720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Клеевое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 (или более)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Стандартный материал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60" name="Group 68"/>
          <p:cNvGraphicFramePr>
            <a:graphicFrameLocks noGrp="1"/>
          </p:cNvGraphicFramePr>
          <p:nvPr/>
        </p:nvGraphicFramePr>
        <p:xfrm>
          <a:off x="5148263" y="2133600"/>
          <a:ext cx="1295400" cy="1569720"/>
        </p:xfrm>
        <a:graphic>
          <a:graphicData uri="http://schemas.openxmlformats.org/drawingml/2006/table">
            <a:tbl>
              <a:tblPr/>
              <a:tblGrid>
                <a:gridCol w="1295400"/>
              </a:tblGrid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Паяное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 (или более</a:t>
                      </a: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Стандартный материал :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припой (флюс)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67" name="Group 75"/>
          <p:cNvGraphicFramePr>
            <a:graphicFrameLocks noGrp="1"/>
          </p:cNvGraphicFramePr>
          <p:nvPr/>
        </p:nvGraphicFramePr>
        <p:xfrm>
          <a:off x="5580063" y="4149725"/>
          <a:ext cx="1223962" cy="1655763"/>
        </p:xfrm>
        <a:graphic>
          <a:graphicData uri="http://schemas.openxmlformats.org/drawingml/2006/table">
            <a:tbl>
              <a:tblPr/>
              <a:tblGrid>
                <a:gridCol w="1223962"/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Сварное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Соединяемые детали :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74" name="Line 82"/>
          <p:cNvSpPr>
            <a:spLocks noChangeShapeType="1"/>
          </p:cNvSpPr>
          <p:nvPr/>
        </p:nvSpPr>
        <p:spPr bwMode="auto">
          <a:xfrm flipH="1">
            <a:off x="1331913" y="1557338"/>
            <a:ext cx="7921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75" name="Line 83"/>
          <p:cNvSpPr>
            <a:spLocks noChangeShapeType="1"/>
          </p:cNvSpPr>
          <p:nvPr/>
        </p:nvSpPr>
        <p:spPr bwMode="auto">
          <a:xfrm>
            <a:off x="3348038" y="1557338"/>
            <a:ext cx="7191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76" name="Line 84"/>
          <p:cNvSpPr>
            <a:spLocks noChangeShapeType="1"/>
          </p:cNvSpPr>
          <p:nvPr/>
        </p:nvSpPr>
        <p:spPr bwMode="auto">
          <a:xfrm flipH="1">
            <a:off x="5867400" y="1557338"/>
            <a:ext cx="576263" cy="574675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77" name="Line 85"/>
          <p:cNvSpPr>
            <a:spLocks noChangeShapeType="1"/>
          </p:cNvSpPr>
          <p:nvPr/>
        </p:nvSpPr>
        <p:spPr bwMode="auto">
          <a:xfrm>
            <a:off x="6732588" y="1557338"/>
            <a:ext cx="647700" cy="50323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78" name="Line 86"/>
          <p:cNvSpPr>
            <a:spLocks noChangeShapeType="1"/>
          </p:cNvSpPr>
          <p:nvPr/>
        </p:nvSpPr>
        <p:spPr bwMode="auto">
          <a:xfrm flipH="1">
            <a:off x="6227763" y="1557338"/>
            <a:ext cx="288925" cy="2592387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79" name="Line 87"/>
          <p:cNvSpPr>
            <a:spLocks noChangeShapeType="1"/>
          </p:cNvSpPr>
          <p:nvPr/>
        </p:nvSpPr>
        <p:spPr bwMode="auto">
          <a:xfrm>
            <a:off x="6659563" y="1557338"/>
            <a:ext cx="649287" cy="2951162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80" name="Line 88"/>
          <p:cNvSpPr>
            <a:spLocks noChangeShapeType="1"/>
          </p:cNvSpPr>
          <p:nvPr/>
        </p:nvSpPr>
        <p:spPr bwMode="auto">
          <a:xfrm>
            <a:off x="1619250" y="1989138"/>
            <a:ext cx="647700" cy="287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81" name="Line 89"/>
          <p:cNvSpPr>
            <a:spLocks noChangeShapeType="1"/>
          </p:cNvSpPr>
          <p:nvPr/>
        </p:nvSpPr>
        <p:spPr bwMode="auto">
          <a:xfrm>
            <a:off x="1042988" y="1989138"/>
            <a:ext cx="0" cy="21605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82" name="Line 90"/>
          <p:cNvSpPr>
            <a:spLocks noChangeShapeType="1"/>
          </p:cNvSpPr>
          <p:nvPr/>
        </p:nvSpPr>
        <p:spPr bwMode="auto">
          <a:xfrm>
            <a:off x="1258888" y="1989138"/>
            <a:ext cx="865187" cy="2303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83" name="Line 91"/>
          <p:cNvSpPr>
            <a:spLocks noChangeShapeType="1"/>
          </p:cNvSpPr>
          <p:nvPr/>
        </p:nvSpPr>
        <p:spPr bwMode="auto">
          <a:xfrm>
            <a:off x="3563938" y="1989138"/>
            <a:ext cx="431800" cy="22320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84" name="Line 92"/>
          <p:cNvSpPr>
            <a:spLocks noChangeShapeType="1"/>
          </p:cNvSpPr>
          <p:nvPr/>
        </p:nvSpPr>
        <p:spPr bwMode="auto">
          <a:xfrm>
            <a:off x="4284663" y="1989138"/>
            <a:ext cx="215900" cy="36036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69" name="AutoShape 9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70" name="AutoShape 9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388350" y="260350"/>
            <a:ext cx="504825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5171" name="AutoShape 9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  <p:sp>
        <p:nvSpPr>
          <p:cNvPr id="5172" name="Rectangle 111"/>
          <p:cNvSpPr>
            <a:spLocks noChangeArrowheads="1"/>
          </p:cNvSpPr>
          <p:nvPr/>
        </p:nvSpPr>
        <p:spPr bwMode="auto">
          <a:xfrm>
            <a:off x="4572000" y="5949950"/>
            <a:ext cx="4318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sp>
        <p:nvSpPr>
          <p:cNvPr id="5173" name="Text Box 114"/>
          <p:cNvSpPr txBox="1">
            <a:spLocks noChangeArrowheads="1"/>
          </p:cNvSpPr>
          <p:nvPr/>
        </p:nvSpPr>
        <p:spPr bwMode="auto">
          <a:xfrm>
            <a:off x="4140200" y="6381750"/>
            <a:ext cx="12239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Нажми вопрос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4" grpId="0" animBg="1"/>
      <p:bldP spid="8275" grpId="0" animBg="1"/>
      <p:bldP spid="8276" grpId="0" animBg="1"/>
      <p:bldP spid="8277" grpId="0" animBg="1"/>
      <p:bldP spid="8278" grpId="0" animBg="1"/>
      <p:bldP spid="8279" grpId="0" animBg="1"/>
      <p:bldP spid="8280" grpId="0" animBg="1"/>
      <p:bldP spid="8281" grpId="0" animBg="1"/>
      <p:bldP spid="8282" grpId="0" animBg="1"/>
      <p:bldP spid="8283" grpId="0" animBg="1"/>
      <p:bldP spid="82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ChangeArrowheads="1"/>
          </p:cNvSpPr>
          <p:nvPr/>
        </p:nvSpPr>
        <p:spPr bwMode="auto">
          <a:xfrm>
            <a:off x="1763713" y="476250"/>
            <a:ext cx="532923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74638"/>
            <a:ext cx="6985000" cy="1143000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ru-RU" smtClean="0"/>
              <a:t>Номера позиций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Порядковые номера, которые присваиваются изображениям деталей на сборочном чертеже.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3357563"/>
            <a:ext cx="3024187" cy="251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378200"/>
            <a:ext cx="352742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AutoShape 7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388350" y="260350"/>
            <a:ext cx="504825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6153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  <p:sp>
        <p:nvSpPr>
          <p:cNvPr id="6154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_tet2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836613"/>
            <a:ext cx="29178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716463" y="1147763"/>
            <a:ext cx="3671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</a:rPr>
              <a:t>Сколько деталей на сборочном чертеже?</a:t>
            </a:r>
          </a:p>
        </p:txBody>
      </p:sp>
      <p:sp>
        <p:nvSpPr>
          <p:cNvPr id="1024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651500" y="249237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Проверь себя</a:t>
            </a:r>
          </a:p>
        </p:txBody>
      </p:sp>
      <p:sp>
        <p:nvSpPr>
          <p:cNvPr id="7173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  <p:sp>
        <p:nvSpPr>
          <p:cNvPr id="7175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_tet2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836613"/>
            <a:ext cx="291782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Line 3"/>
          <p:cNvSpPr>
            <a:spLocks noChangeShapeType="1"/>
          </p:cNvSpPr>
          <p:nvPr/>
        </p:nvSpPr>
        <p:spPr bwMode="auto">
          <a:xfrm flipV="1">
            <a:off x="2771775" y="2133600"/>
            <a:ext cx="1439863" cy="10080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2700338" y="3644900"/>
            <a:ext cx="1511300" cy="11525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1908175" y="1268413"/>
            <a:ext cx="2376488" cy="15128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284663" y="12684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211638" y="21336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211638" y="36449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284663" y="83661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3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284663" y="1628775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1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211638" y="31416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2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724525" y="2276475"/>
            <a:ext cx="2447925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3200">
                <a:latin typeface="Times New Roman" pitchFamily="18" charset="0"/>
              </a:rPr>
              <a:t>Вал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3200">
                <a:latin typeface="Times New Roman" pitchFamily="18" charset="0"/>
              </a:rPr>
              <a:t>Шестерня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3200">
                <a:latin typeface="Times New Roman" pitchFamily="18" charset="0"/>
              </a:rPr>
              <a:t>Штифт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08625" y="620713"/>
            <a:ext cx="2951163" cy="106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Проверь себя</a:t>
            </a:r>
          </a:p>
        </p:txBody>
      </p:sp>
      <p:sp>
        <p:nvSpPr>
          <p:cNvPr id="8206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AutoShape 1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  <p:sp>
        <p:nvSpPr>
          <p:cNvPr id="8208" name="Rectangle 18"/>
          <p:cNvSpPr>
            <a:spLocks noChangeArrowheads="1"/>
          </p:cNvSpPr>
          <p:nvPr/>
        </p:nvSpPr>
        <p:spPr bwMode="auto">
          <a:xfrm>
            <a:off x="4572000" y="6092825"/>
            <a:ext cx="4318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?</a:t>
            </a:r>
          </a:p>
        </p:txBody>
      </p:sp>
      <p:sp>
        <p:nvSpPr>
          <p:cNvPr id="8209" name="Text Box 19"/>
          <p:cNvSpPr txBox="1">
            <a:spLocks noChangeArrowheads="1"/>
          </p:cNvSpPr>
          <p:nvPr/>
        </p:nvSpPr>
        <p:spPr bwMode="auto">
          <a:xfrm>
            <a:off x="4284663" y="6461125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Нажми  вопрос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2195513" y="476250"/>
            <a:ext cx="4608512" cy="865188"/>
          </a:xfrm>
          <a:prstGeom prst="rect">
            <a:avLst/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04813"/>
            <a:ext cx="6840537" cy="1008062"/>
          </a:xfrm>
          <a:solidFill>
            <a:srgbClr val="CC9900"/>
          </a:solidFill>
        </p:spPr>
        <p:txBody>
          <a:bodyPr/>
          <a:lstStyle/>
          <a:p>
            <a:pPr eaLnBrk="1" hangingPunct="1"/>
            <a:r>
              <a:rPr lang="ru-RU" smtClean="0"/>
              <a:t>Спецификация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Это текстовый документ, определяющий состав сборочной единицы, комплекта или комплекса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852738"/>
            <a:ext cx="4752975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260350"/>
            <a:ext cx="504825" cy="503238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AutoShape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8388350" y="260350"/>
            <a:ext cx="504825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Х</a:t>
            </a:r>
          </a:p>
        </p:txBody>
      </p:sp>
      <p:sp>
        <p:nvSpPr>
          <p:cNvPr id="9224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Далее</a:t>
            </a:r>
          </a:p>
        </p:txBody>
      </p:sp>
      <p:sp>
        <p:nvSpPr>
          <p:cNvPr id="9225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1188" y="6092825"/>
            <a:ext cx="2016125" cy="3587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_17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827088" y="333375"/>
            <a:ext cx="463391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651500" y="1117600"/>
            <a:ext cx="2808288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200" i="1">
                <a:latin typeface="Times New Roman" pitchFamily="18" charset="0"/>
              </a:rPr>
              <a:t>Спецификация</a:t>
            </a:r>
            <a:r>
              <a:rPr lang="ru-RU" sz="2200">
                <a:latin typeface="Times New Roman" pitchFamily="18" charset="0"/>
              </a:rPr>
              <a:t> в общем случае </a:t>
            </a:r>
            <a:r>
              <a:rPr lang="ru-RU" sz="2200" i="1">
                <a:latin typeface="Times New Roman" pitchFamily="18" charset="0"/>
              </a:rPr>
              <a:t>состоит</a:t>
            </a:r>
            <a:r>
              <a:rPr lang="ru-RU" sz="2200">
                <a:latin typeface="Times New Roman" pitchFamily="18" charset="0"/>
              </a:rPr>
              <a:t> из разделов: </a:t>
            </a:r>
          </a:p>
          <a:p>
            <a:r>
              <a:rPr lang="ru-RU" sz="2200" i="1">
                <a:latin typeface="Times New Roman" pitchFamily="18" charset="0"/>
              </a:rPr>
              <a:t>документация, комплексы, </a:t>
            </a:r>
          </a:p>
          <a:p>
            <a:r>
              <a:rPr lang="ru-RU" sz="2200" i="1">
                <a:latin typeface="Times New Roman" pitchFamily="18" charset="0"/>
              </a:rPr>
              <a:t>сборочные единицы, детали, </a:t>
            </a:r>
          </a:p>
          <a:p>
            <a:r>
              <a:rPr lang="ru-RU" sz="2200" i="1">
                <a:latin typeface="Times New Roman" pitchFamily="18" charset="0"/>
              </a:rPr>
              <a:t>стандартные изделия, прочие изделия, материалы,</a:t>
            </a:r>
          </a:p>
          <a:p>
            <a:r>
              <a:rPr lang="ru-RU" sz="2200" i="1">
                <a:latin typeface="Times New Roman" pitchFamily="18" charset="0"/>
              </a:rPr>
              <a:t> комплекты</a:t>
            </a:r>
            <a:r>
              <a:rPr lang="ru-RU" sz="2200">
                <a:latin typeface="Times New Roman" pitchFamily="18" charset="0"/>
              </a:rPr>
              <a:t>.  </a:t>
            </a:r>
          </a:p>
        </p:txBody>
      </p:sp>
      <p:sp>
        <p:nvSpPr>
          <p:cNvPr id="1024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6092825"/>
            <a:ext cx="2089150" cy="360363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Назад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506</Words>
  <Application>Microsoft Office PowerPoint</Application>
  <PresentationFormat>Экран (4:3)</PresentationFormat>
  <Paragraphs>167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Оформление по умолчанию</vt:lpstr>
      <vt:lpstr>Оформление сборочного чертежа</vt:lpstr>
      <vt:lpstr>Содержание</vt:lpstr>
      <vt:lpstr>Слайд 3</vt:lpstr>
      <vt:lpstr>Слайд 4</vt:lpstr>
      <vt:lpstr>Номера позиций</vt:lpstr>
      <vt:lpstr>Слайд 6</vt:lpstr>
      <vt:lpstr>Слайд 7</vt:lpstr>
      <vt:lpstr>Спецификация</vt:lpstr>
      <vt:lpstr>Слайд 9</vt:lpstr>
      <vt:lpstr>Графическая работа</vt:lpstr>
      <vt:lpstr>Номера позиций</vt:lpstr>
      <vt:lpstr>Спецификация</vt:lpstr>
      <vt:lpstr>Слайд 13</vt:lpstr>
      <vt:lpstr>Слайд 14</vt:lpstr>
      <vt:lpstr>Слайд 15</vt:lpstr>
      <vt:lpstr>Слайд 16</vt:lpstr>
    </vt:vector>
  </TitlesOfParts>
  <Company>CIT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сборочного чертежа</dc:title>
  <dc:creator>user</dc:creator>
  <cp:lastModifiedBy>Анна</cp:lastModifiedBy>
  <cp:revision>15</cp:revision>
  <dcterms:created xsi:type="dcterms:W3CDTF">2005-06-28T03:33:25Z</dcterms:created>
  <dcterms:modified xsi:type="dcterms:W3CDTF">2011-08-18T13:53:48Z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000800340c0000000000010243000207f6000400038000</vt:lpwstr>
  </property>
</Properties>
</file>